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61" r:id="rId3"/>
    <p:sldId id="276" r:id="rId4"/>
    <p:sldId id="277" r:id="rId5"/>
    <p:sldId id="286" r:id="rId6"/>
    <p:sldId id="274" r:id="rId7"/>
    <p:sldId id="294" r:id="rId8"/>
    <p:sldId id="293" r:id="rId9"/>
    <p:sldId id="287" r:id="rId10"/>
    <p:sldId id="278" r:id="rId11"/>
    <p:sldId id="273" r:id="rId12"/>
    <p:sldId id="289" r:id="rId13"/>
    <p:sldId id="291" r:id="rId14"/>
    <p:sldId id="288" r:id="rId15"/>
    <p:sldId id="265" r:id="rId16"/>
    <p:sldId id="267" r:id="rId17"/>
    <p:sldId id="270" r:id="rId18"/>
    <p:sldId id="271" r:id="rId19"/>
    <p:sldId id="281" r:id="rId20"/>
    <p:sldId id="290" r:id="rId21"/>
    <p:sldId id="275" r:id="rId22"/>
    <p:sldId id="285" r:id="rId23"/>
    <p:sldId id="279" r:id="rId24"/>
    <p:sldId id="280" r:id="rId25"/>
    <p:sldId id="283" r:id="rId26"/>
    <p:sldId id="296" r:id="rId27"/>
    <p:sldId id="29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8EE"/>
    <a:srgbClr val="F1F462"/>
    <a:srgbClr val="C6CA0E"/>
    <a:srgbClr val="44546A"/>
    <a:srgbClr val="973721"/>
    <a:srgbClr val="352A3A"/>
    <a:srgbClr val="FDF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07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43.0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1219 24575,'0'0'0,"0"-1"0,0 0 0,-1 1 0,1-1 0,0 0 0,0 1 0,-1-1 0,1 0 0,-1 1 0,1-1 0,0 1 0,-1-1 0,1 0 0,-1 1 0,1 0 0,-1-1 0,0 1 0,1-1 0,-1 1 0,1-1 0,-1 1 0,-1-1 0,-18-6 0,16 6 0,-55-20 0,2-2 0,1-2 0,-74-46 0,-145-116 0,275 187 0,-14-10 0,-23-22 0,33 28 0,1 0 0,-1-1 0,1 1 0,0-1 0,0 0 0,0 0 0,1 0 0,-1 0 0,-1-8 0,-14-39 0,11 35 0,2 1 0,0-2 0,-4-21 0,6 17 0,1 0 0,2 1 0,0-1 0,4-29 0,-3 41 0,1-1 0,1 1 0,-1 0 0,2 0 0,-1 0 0,2 0 0,-1 1 0,1 0 0,0 0 0,14-17 0,2 4 0,1 0 0,1 2 0,1 1 0,0 1 0,2 0 0,0 2 0,56-25 0,-3 10 0,131-35 0,-161 52 0,203-52 0,-224 60 0,1 1 0,44-1 0,60 6 0,-65 1 0,724 0 0,-635 5 0,311 52 0,-313-24 0,-21-5 0,-118-26 0,-1 1 0,1 1 0,-1 0 0,0 1 0,-1 0 0,28 17 0,-35-19 0,0 1 0,-1 0 0,1 1 0,-1 0 0,0 0 0,-1 0 0,1 1 0,-1-1 0,0 1 0,-1 1 0,0-1 0,0 1 0,0-1 0,3 15 0,-3-9 0,9 31 0,-2 1 0,7 70 0,-15-66 0,-1 0 0,-3 0 0,-3 1 0,-17 92 0,17-130 0,0 1 0,-1-1 0,0 0 0,-1 0 0,0-1 0,-1 0 0,0 0 0,-1-1 0,0 1 0,-18 16 0,5-8 0,0-1 0,-2-1 0,0 0 0,-26 12 0,15-11 0,-2-2 0,0-1 0,0-2 0,-65 14 0,-158 13 0,-132-17 0,-2-24 0,193-1 0,-223-15-322,7-42-48,245 19-880,141 32-4999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51.3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1 275 24575,'0'0'-6,"0"-1"-62,0 1 0,0-1 0,0 1 0,0-1 0,0 1 0,0-1 0,1 1 0,-1 0 0,0-1 0,0 1 0,0-1 0,1 1 0,-1 0 0,0-1 0,0 1 0,1 0 0,-1-1 0,0 1 0,1 0 0,-1-1 0,0 1 0,1 0 0,0-1 0,102-79-3817,-2 3 2624,-85 64 2503,1 2 1,-1 0-1,2 1 0,31-14 0,-22 12-669,-14 6-573,0 1 0,1 1 0,28-6 0,-41 9 0,0 1 0,1 0 0,-1 0 0,1 0 0,-1 0 0,0 0 0,1 0 0,-1 0 0,1 0 0,-1 0 0,0 1 0,1-1 0,-1 0 0,1 1 0,-1-1 0,0 1 0,0 0 0,1-1 0,-1 1 0,0 0 0,0 0 0,0 0 0,0 0 0,0 0 0,0 0 0,0 0 0,0 0 0,0 0 0,-1 1 0,1-1 0,0 0 0,-1 0 0,1 1 0,-1-1 0,1 0 0,-1 2 0,2 5 0,0 1 0,-1-1 0,-1 1 0,0 15 0,0-15 0,-4 214 0,2-199 0,0 1 0,-11 42 0,-1 12 0,-9 116 0,7-80-1365,15-99-5461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6:52.7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24575,'199'-1'0,"217"3"0,-308 7 87,-51-3-1539,-40-5-5374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7:13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1539 1324 24575,'-131'2'0,"-143"-4"0,194-6 0,-118-27 0,89 13 0,26 5 0,1-5 0,1-2 0,-94-44 0,119 40 0,1-3 0,-60-44 0,111 73 0,-4-4 0,1 1 0,0-1 0,0-1 0,0 1 0,1-1 0,0 0 0,1 0 0,-1-1 0,1 0 0,1 0 0,-1 0 0,1-1 0,1 1 0,0-1 0,0 0 0,0 0 0,1 0 0,1 0 0,-2-15 0,3 1 0,0 1 0,6-36 0,-5 49 0,1 0 0,1 1 0,-1-1 0,2 0 0,-1 1 0,1 0 0,0 0 0,1 0 0,7-10 0,12-10 0,1 2 0,1 0 0,2 2 0,0 1 0,1 1 0,2 1 0,48-24 0,19-4 0,2 3 0,2 5 0,2 5 0,1 4 0,148-24 0,-108 30 0,273-39 0,-272 46 0,25-1 0,283 0 0,448 21 0,-833 2 0,79 13 0,-27-1 0,-56-8 0,56 4 0,-76-9 0,87 18 0,40 22 0,-152-37 0,119 40 0,-64-19 0,111 51 0,-89-25 0,-80-43 0,-1 1 0,0 1 0,-1 0 0,-1 1 0,0 1 0,24 27 0,-34-34 0,1 0 0,-2 0 0,1 1 0,0 0 0,-1 0 0,3 12 0,0-3 0,-1-2 0,-1 0 0,0 1 0,-1-1 0,0 1 0,0 18 0,-4 77 0,-1-52 0,2-36 0,-1-1 0,-1 1 0,-2-1 0,0 1 0,-1-1 0,-1 0 0,-1-1 0,-11 26 0,5-20 0,-2 0 0,0-1 0,-2-1 0,-30 36 0,23-35 0,-1 0 0,-1-1 0,-35 24 0,39-31 0,9-7 0,-1 0 0,1 0 0,-2-1 0,1-1 0,-1-1 0,-16 7 0,-48 9 0,-52 18 0,90-26 0,-1-2 0,-77 13 0,23-8 0,17-2 0,-89 6 0,19-17 0,-39 3 0,-195 0 0,239-9 0,41 1 0,-275-12 0,236-17 0,32 4 0,20 10 0,-131-26 0,158 29 0,-43-13 0,0-8-1365,83 24-5461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8:07:23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136 302 24575,'-1'-67'0,"3"-71"0,-2 135 0,0 0 0,0 0 0,0 0 0,1 0 0,-1 0 0,1 0 0,0 0 0,0 0 0,0 0 0,0 0 0,1 1 0,-1-1 0,1 0 0,0 1 0,-1-1 0,1 1 0,0 0 0,1-1 0,-1 1 0,0 0 0,0 0 0,1 1 0,-1-1 0,1 0 0,0 1 0,0 0 0,-1-1 0,1 1 0,0 0 0,5-1 0,45-7 0,60-4 0,-72 11 0,55 4 0,-92-2 0,0 1 0,0 0 0,0 0 0,0 0 0,0 1 0,0-1 0,0 1 0,-1 0 0,1 0 0,-1 0 0,1 1 0,-1-1 0,0 1 0,0 0 0,0 0 0,0 0 0,0 0 0,-1 0 0,0 1 0,1-1 0,2 7 0,3 7 0,-1 0 0,-1 1 0,7 29 0,-7-23 0,0 0 0,3 38 0,-6-39 0,0 0 0,8 25 0,-4-23 0,-2 1 0,0 0 0,-2 0 0,0 0 0,-2 0 0,-4 49 0,-11 6 0,10-62 0,0 1 0,-1-1 0,-1 1 0,-10 23 0,13-35 0,-1 0 0,0-1 0,-1 0 0,0 0 0,0 0 0,0 0 0,-1 0 0,0-1 0,0 0 0,-9 6 0,-78 53 0,83-60 0,0 0 0,0 0 0,0-1 0,0-1 0,-1 1 0,0-2 0,0 0 0,-16 2 0,-13-2 0,-40-3 0,42 0 0,-4 1 0,-47-2 0,85 2 0,0 0 0,0-1 0,1 0 0,-1 1 0,0-2 0,0 1 0,0 0 0,1-1 0,-1 1 0,-6-5 0,9 5 0,0 0 0,0-1 0,0 1 0,0 0 0,0 0 0,0-1 0,0 1 0,0 0 0,1-1 0,-1 1 0,0-1 0,1 1 0,-1-1 0,1 1 0,0-1 0,-1 1 0,1-1 0,0 1 0,0-1 0,0 0 0,0 1 0,0-1 0,1 1 0,-1-1 0,0 1 0,1-1 0,-1 1 0,2-3 0,-1 0 0,1 0 0,0 0 0,0 0 0,1 1 0,-1-1 0,1 1 0,-1 0 0,1 0 0,0 0 0,1 0 0,-1 0 0,0 0 0,1 1 0,-1 0 0,1 0 0,0 0 0,0 0 0,0 0 0,0 1 0,0 0 0,0-1 0,6 1 0,10-2 0,0 1 0,0 0 0,31 3 0,-29 0 0,36-1 0,73 4 0,-111-2 0,0 1 0,0 1 0,-1 1 0,29 10 0,-32-9 0,0-1 0,0-1 0,31 5 0,-38-7 0,0 0 0,-1 1 0,1 0 0,15 8 0,11 4 0,14-4 130,-16-4-1625,-15-2-5331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35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7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94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8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6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30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91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EF8A-D6D4-48CE-A296-CB8DFB492619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837B-EC15-47FF-943F-54F6A0DB8B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17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華康宗楷體W7" panose="030007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gitbranching.js.org/?locale=zh_T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528D375-F753-FD19-BAA1-0847E885DA82}"/>
              </a:ext>
            </a:extLst>
          </p:cNvPr>
          <p:cNvSpPr txBox="1"/>
          <p:nvPr/>
        </p:nvSpPr>
        <p:spPr>
          <a:xfrm>
            <a:off x="6945908" y="184447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Git </a:t>
            </a:r>
            <a:r>
              <a:rPr lang="zh-TW" altLang="en-US" sz="40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簡介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6FED77-8816-BA7E-9FFA-C9FDAB775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55" b="1"/>
          <a:stretch/>
        </p:blipFill>
        <p:spPr>
          <a:xfrm>
            <a:off x="1" y="10"/>
            <a:ext cx="6292357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A4548EBD-3395-39A0-3E6F-CEB60A09A344}"/>
              </a:ext>
            </a:extLst>
          </p:cNvPr>
          <p:cNvSpPr txBox="1"/>
          <p:nvPr/>
        </p:nvSpPr>
        <p:spPr>
          <a:xfrm>
            <a:off x="6496424" y="1571512"/>
            <a:ext cx="4961602" cy="4930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是由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Linux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核心開發人員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Linus Torvalds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於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2005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年開發的分散式版本控制系統（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distributed revision control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）</a:t>
            </a: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分散式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：為避免像集中式版本控制系統只存取最新的歷史記錄，導致若線上倉庫當機就會有無法協作的風險，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讓用戶備份整個倉庫到本地資料夾，若線上倉庫有問題只要任一開發人員有用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備份倉庫，就可以復原倉庫、挽救程式。也便於開發人員在本地開分支獨立開發，完成後再提交到線上倉庫。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20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版本控制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：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透過 </a:t>
            </a:r>
            <a:r>
              <a:rPr lang="en-US" altLang="zh-TW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.git </a:t>
            </a:r>
            <a:r>
              <a:rPr lang="zh-TW" altLang="en-US" sz="20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的隱藏子目錄，管理檔案更新的歷史記錄，讓開發人員可以切換到指定的分支、指定的歷史本版。</a:t>
            </a:r>
          </a:p>
        </p:txBody>
      </p:sp>
    </p:spTree>
    <p:extLst>
      <p:ext uri="{BB962C8B-B14F-4D97-AF65-F5344CB8AC3E}">
        <p14:creationId xmlns:p14="http://schemas.microsoft.com/office/powerpoint/2010/main" val="2132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在本地端設置遠端儲存庫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A1471-2486-DBB8-3DCF-9FC5A2FEB115}"/>
              </a:ext>
            </a:extLst>
          </p:cNvPr>
          <p:cNvSpPr txBox="1"/>
          <p:nvPr/>
        </p:nvSpPr>
        <p:spPr>
          <a:xfrm>
            <a:off x="854596" y="1811255"/>
            <a:ext cx="811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+mj-lt"/>
              </a:rPr>
              <a:t>git remote </a:t>
            </a:r>
            <a:r>
              <a:rPr lang="en-US" altLang="zh-TW" sz="3200">
                <a:latin typeface="+mj-lt"/>
              </a:rPr>
              <a:t>add origin </a:t>
            </a:r>
            <a:r>
              <a:rPr lang="en-US" altLang="zh-TW" sz="3200" dirty="0">
                <a:latin typeface="+mj-lt"/>
              </a:rPr>
              <a:t>&lt;</a:t>
            </a:r>
            <a:r>
              <a:rPr lang="en-US" altLang="zh-TW" sz="3200" dirty="0" err="1">
                <a:latin typeface="+mj-lt"/>
              </a:rPr>
              <a:t>url</a:t>
            </a:r>
            <a:r>
              <a:rPr lang="en-US" altLang="zh-TW" sz="3200" dirty="0">
                <a:latin typeface="+mj-lt"/>
              </a:rPr>
              <a:t>&gt; </a:t>
            </a:r>
            <a:endParaRPr lang="zh-TW" altLang="en-US" sz="3200" dirty="0">
              <a:latin typeface="+mj-lt"/>
            </a:endParaRPr>
          </a:p>
        </p:txBody>
      </p:sp>
      <p:pic>
        <p:nvPicPr>
          <p:cNvPr id="4" name="圖片 3" descr="一張含有 文字, 電子產品, 螢幕擷取畫面, 軟體 的圖片">
            <a:extLst>
              <a:ext uri="{FF2B5EF4-FFF2-40B4-BE49-F238E27FC236}">
                <a16:creationId xmlns:a16="http://schemas.microsoft.com/office/drawing/2014/main" id="{E794200E-AABA-85F4-34ED-30D097DB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7" y="2718318"/>
            <a:ext cx="6262325" cy="330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電子產品, 螢幕擷取畫面, 軟體 的圖片">
            <a:extLst>
              <a:ext uri="{FF2B5EF4-FFF2-40B4-BE49-F238E27FC236}">
                <a16:creationId xmlns:a16="http://schemas.microsoft.com/office/drawing/2014/main" id="{83719F48-B820-F044-CD8C-93C112EC2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0"/>
          <a:stretch/>
        </p:blipFill>
        <p:spPr>
          <a:xfrm>
            <a:off x="7127500" y="2779952"/>
            <a:ext cx="4956398" cy="215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強制合併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92222" y="5511753"/>
            <a:ext cx="811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1" dirty="0">
                <a:solidFill>
                  <a:srgbClr val="FF0000"/>
                </a:solidFill>
              </a:rPr>
              <a:t>fatal: refusing to merge unrelated histories</a:t>
            </a:r>
            <a:r>
              <a:rPr lang="en-US" altLang="zh-TW" b="1" dirty="0"/>
              <a:t> </a:t>
            </a:r>
          </a:p>
          <a:p>
            <a:r>
              <a:rPr lang="zh-TW" altLang="en-US" dirty="0"/>
              <a:t>通常是因為你的本地分支和遠端分支的歷史（</a:t>
            </a:r>
            <a:r>
              <a:rPr lang="en-US" altLang="zh-TW" dirty="0"/>
              <a:t>commit </a:t>
            </a:r>
            <a:r>
              <a:rPr lang="zh-TW" altLang="en-US" dirty="0"/>
              <a:t>歷史）是不相關的，而 </a:t>
            </a:r>
            <a:r>
              <a:rPr lang="en-US" altLang="zh-TW" dirty="0"/>
              <a:t>Git </a:t>
            </a:r>
            <a:r>
              <a:rPr lang="zh-TW" altLang="en-US" dirty="0"/>
              <a:t>默認不允許這樣的合併。</a:t>
            </a:r>
          </a:p>
        </p:txBody>
      </p:sp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5888FC87-361F-ED58-DD70-71C0097A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" y="1718712"/>
            <a:ext cx="5524540" cy="36385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771C5C-FA19-7C6B-18E0-D6ADF3492E15}"/>
              </a:ext>
            </a:extLst>
          </p:cNvPr>
          <p:cNvSpPr txBox="1"/>
          <p:nvPr/>
        </p:nvSpPr>
        <p:spPr>
          <a:xfrm>
            <a:off x="6842449" y="2431081"/>
            <a:ext cx="5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git pull origin main --allow-unrelated-histories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8" name="圖片 7" descr="一張含有 文字, 電子產品, 螢幕擷取畫面, 軟體 的圖片">
            <a:extLst>
              <a:ext uri="{FF2B5EF4-FFF2-40B4-BE49-F238E27FC236}">
                <a16:creationId xmlns:a16="http://schemas.microsoft.com/office/drawing/2014/main" id="{269A1CC6-B171-85BF-5B7B-93428F54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9" r="3174" b="7529"/>
          <a:stretch/>
        </p:blipFill>
        <p:spPr>
          <a:xfrm>
            <a:off x="6842449" y="2946331"/>
            <a:ext cx="5181564" cy="1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上傳新分支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33C1CDD3-CBB2-957A-D8B5-14E47E0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0" r="3159"/>
          <a:stretch/>
        </p:blipFill>
        <p:spPr>
          <a:xfrm>
            <a:off x="755255" y="2061254"/>
            <a:ext cx="5338020" cy="2735492"/>
          </a:xfrm>
          <a:prstGeom prst="rect">
            <a:avLst/>
          </a:prstGeom>
        </p:spPr>
      </p:pic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67CD491-B7FF-F618-AB0E-9C9600122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3" r="1445"/>
          <a:stretch/>
        </p:blipFill>
        <p:spPr>
          <a:xfrm>
            <a:off x="6226736" y="1846335"/>
            <a:ext cx="5831802" cy="294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54E04D-32D2-AD2A-8419-E829530C41B9}"/>
              </a:ext>
            </a:extLst>
          </p:cNvPr>
          <p:cNvSpPr/>
          <p:nvPr/>
        </p:nvSpPr>
        <p:spPr>
          <a:xfrm>
            <a:off x="9090090" y="2380524"/>
            <a:ext cx="1065555" cy="21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, 軟體, 電腦 的圖片">
            <a:extLst>
              <a:ext uri="{FF2B5EF4-FFF2-40B4-BE49-F238E27FC236}">
                <a16:creationId xmlns:a16="http://schemas.microsoft.com/office/drawing/2014/main" id="{AA3B99E7-36D0-62CF-A808-AE9B416003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5" t="59497" r="29478" b="20508"/>
          <a:stretch/>
        </p:blipFill>
        <p:spPr>
          <a:xfrm>
            <a:off x="6390947" y="5159853"/>
            <a:ext cx="4665306" cy="137120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2F7B31B-81D0-8185-D4BC-812D19B2DD7D}"/>
              </a:ext>
            </a:extLst>
          </p:cNvPr>
          <p:cNvSpPr/>
          <p:nvPr/>
        </p:nvSpPr>
        <p:spPr>
          <a:xfrm>
            <a:off x="755255" y="2278715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07074-5410-519B-C4C9-E1B9D8F8FED7}"/>
              </a:ext>
            </a:extLst>
          </p:cNvPr>
          <p:cNvSpPr/>
          <p:nvPr/>
        </p:nvSpPr>
        <p:spPr>
          <a:xfrm>
            <a:off x="755254" y="2768554"/>
            <a:ext cx="1391045" cy="172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9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合併分支</a:t>
            </a: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4A72E7C-2120-0D92-175A-4010821F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8" r="29311" b="24293"/>
          <a:stretch/>
        </p:blipFill>
        <p:spPr>
          <a:xfrm>
            <a:off x="1058091" y="2697089"/>
            <a:ext cx="5904412" cy="1659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FDBEB7-3D77-E323-7EB9-59B7D080B670}"/>
              </a:ext>
            </a:extLst>
          </p:cNvPr>
          <p:cNvSpPr txBox="1"/>
          <p:nvPr/>
        </p:nvSpPr>
        <p:spPr>
          <a:xfrm>
            <a:off x="1050127" y="1587096"/>
            <a:ext cx="399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checkout 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git switch main </a:t>
            </a:r>
            <a:endParaRPr lang="zh-TW" altLang="en-US" sz="2400" dirty="0"/>
          </a:p>
        </p:txBody>
      </p:sp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55DFEB5-74D1-5950-C6DE-EE61F1A8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53048" r="15903" b="22000"/>
          <a:stretch/>
        </p:blipFill>
        <p:spPr>
          <a:xfrm>
            <a:off x="1013692" y="4615185"/>
            <a:ext cx="5948811" cy="1837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5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/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設置遠端庫</a:t>
              </a:r>
              <a:endParaRPr lang="en-US" altLang="zh-TW" sz="2400" kern="1200" dirty="0">
                <a:ea typeface="新細明體" panose="02020500000000000000" pitchFamily="18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973721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/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ea typeface="新細明體" panose="02020500000000000000" pitchFamily="18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1050128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add 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1050127" y="1587096"/>
            <a:ext cx="399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將檔案或目錄新增到索引 </a:t>
            </a:r>
            <a:r>
              <a:rPr lang="en-US" altLang="zh-TW" sz="2400" dirty="0">
                <a:highlight>
                  <a:srgbClr val="FFFF00"/>
                </a:highlight>
              </a:rPr>
              <a:t>(-A)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pic>
        <p:nvPicPr>
          <p:cNvPr id="7" name="圖片 6" descr="一張含有 文字, 軟體, 多媒體軟體, 字型 的圖片&#10;&#10;自動產生的描述">
            <a:extLst>
              <a:ext uri="{FF2B5EF4-FFF2-40B4-BE49-F238E27FC236}">
                <a16:creationId xmlns:a16="http://schemas.microsoft.com/office/drawing/2014/main" id="{8FF863AA-DD97-8D13-B578-44EA4C60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71"/>
          <a:stretch/>
        </p:blipFill>
        <p:spPr>
          <a:xfrm>
            <a:off x="6494222" y="2617509"/>
            <a:ext cx="4174352" cy="215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B5888F-39C1-6FFF-3FEE-674F5CC54409}"/>
              </a:ext>
            </a:extLst>
          </p:cNvPr>
          <p:cNvSpPr txBox="1"/>
          <p:nvPr/>
        </p:nvSpPr>
        <p:spPr>
          <a:xfrm>
            <a:off x="6863643" y="740417"/>
            <a:ext cx="3804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status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ABA08D-E1DF-DD69-949F-A4FB6BED5F09}"/>
              </a:ext>
            </a:extLst>
          </p:cNvPr>
          <p:cNvSpPr txBox="1"/>
          <p:nvPr/>
        </p:nvSpPr>
        <p:spPr>
          <a:xfrm>
            <a:off x="6863643" y="1561682"/>
            <a:ext cx="290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顯示工作目錄狀態</a:t>
            </a:r>
          </a:p>
        </p:txBody>
      </p:sp>
      <p:pic>
        <p:nvPicPr>
          <p:cNvPr id="17" name="圖片 16" descr="一張含有 文字, 螢幕擷取畫面, 軟體, 陳列 的圖片">
            <a:extLst>
              <a:ext uri="{FF2B5EF4-FFF2-40B4-BE49-F238E27FC236}">
                <a16:creationId xmlns:a16="http://schemas.microsoft.com/office/drawing/2014/main" id="{8C8974B0-B770-8C51-0934-9085B2CD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167" r="32223" b="41719"/>
          <a:stretch/>
        </p:blipFill>
        <p:spPr>
          <a:xfrm>
            <a:off x="646195" y="2432658"/>
            <a:ext cx="5201833" cy="265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2310B8-C106-1DB3-6ABE-5596728F580B}"/>
              </a:ext>
            </a:extLst>
          </p:cNvPr>
          <p:cNvSpPr txBox="1"/>
          <p:nvPr/>
        </p:nvSpPr>
        <p:spPr>
          <a:xfrm>
            <a:off x="1250386" y="5559259"/>
            <a:ext cx="465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git add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r>
              <a:rPr lang="en-US" altLang="zh-TW" sz="2400" dirty="0"/>
              <a:t> </a:t>
            </a:r>
            <a:r>
              <a:rPr lang="zh-TW" altLang="en-US" sz="2400" dirty="0"/>
              <a:t>加入目前索引內所有檔案</a:t>
            </a:r>
          </a:p>
        </p:txBody>
      </p:sp>
    </p:spTree>
    <p:extLst>
      <p:ext uri="{BB962C8B-B14F-4D97-AF65-F5344CB8AC3E}">
        <p14:creationId xmlns:p14="http://schemas.microsoft.com/office/powerpoint/2010/main" val="5117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commit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-m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將更改提交到本地儲存庫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F3E5FD-0E13-A8EA-9F97-5F9D55D2B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r="3941"/>
          <a:stretch/>
        </p:blipFill>
        <p:spPr>
          <a:xfrm>
            <a:off x="4681899" y="1696494"/>
            <a:ext cx="6779913" cy="4941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6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push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F6C3D7-F700-9C64-965B-88E1E851C225}"/>
              </a:ext>
            </a:extLst>
          </p:cNvPr>
          <p:cNvSpPr txBox="1"/>
          <p:nvPr/>
        </p:nvSpPr>
        <p:spPr>
          <a:xfrm>
            <a:off x="854596" y="2180588"/>
            <a:ext cx="8116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將更改提交到遠端</a:t>
            </a:r>
          </a:p>
        </p:txBody>
      </p:sp>
      <p:pic>
        <p:nvPicPr>
          <p:cNvPr id="7" name="圖片 6" descr="一張含有 文字, 電子產品, 螢幕擷取畫面, 軟體 的圖片">
            <a:extLst>
              <a:ext uri="{FF2B5EF4-FFF2-40B4-BE49-F238E27FC236}">
                <a16:creationId xmlns:a16="http://schemas.microsoft.com/office/drawing/2014/main" id="{8CEFED0C-EDDB-C5BE-97A7-44D24E007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2"/>
          <a:stretch/>
        </p:blipFill>
        <p:spPr>
          <a:xfrm>
            <a:off x="938872" y="2964887"/>
            <a:ext cx="7113727" cy="241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0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log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BA3F370-C157-A24D-AB40-9E4C55F5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53" y="776934"/>
            <a:ext cx="5524540" cy="586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1CE764EB-B479-41DB-FAA3-0C946E31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6" y="1737973"/>
            <a:ext cx="7270353" cy="45414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F8442-AA8F-FFBE-EA40-B15030066F69}"/>
              </a:ext>
            </a:extLst>
          </p:cNvPr>
          <p:cNvSpPr/>
          <p:nvPr/>
        </p:nvSpPr>
        <p:spPr>
          <a:xfrm>
            <a:off x="1005514" y="2932611"/>
            <a:ext cx="1659309" cy="260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AF0A2-D3CF-D0A9-591B-E58596781B48}"/>
              </a:ext>
            </a:extLst>
          </p:cNvPr>
          <p:cNvSpPr/>
          <p:nvPr/>
        </p:nvSpPr>
        <p:spPr>
          <a:xfrm>
            <a:off x="5486400" y="2067169"/>
            <a:ext cx="609600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C2942814-23E5-8787-8F7F-A544FA9A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1242" y="1912508"/>
            <a:ext cx="720000" cy="720000"/>
          </a:xfrm>
          <a:prstGeom prst="rect">
            <a:avLst/>
          </a:prstGeom>
        </p:spPr>
      </p:pic>
      <p:pic>
        <p:nvPicPr>
          <p:cNvPr id="13" name="圖形 12" descr="識別證 外框">
            <a:extLst>
              <a:ext uri="{FF2B5EF4-FFF2-40B4-BE49-F238E27FC236}">
                <a16:creationId xmlns:a16="http://schemas.microsoft.com/office/drawing/2014/main" id="{4536D01E-0698-7778-4AE6-F1722F4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263" y="2223520"/>
            <a:ext cx="720000" cy="720000"/>
          </a:xfrm>
          <a:prstGeom prst="rect">
            <a:avLst/>
          </a:prstGeom>
        </p:spPr>
      </p:pic>
      <p:pic>
        <p:nvPicPr>
          <p:cNvPr id="15" name="圖形 14" descr="徽章 3 外框">
            <a:extLst>
              <a:ext uri="{FF2B5EF4-FFF2-40B4-BE49-F238E27FC236}">
                <a16:creationId xmlns:a16="http://schemas.microsoft.com/office/drawing/2014/main" id="{893A050B-9302-7BE6-63FE-9E91838D5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8973" y="4970989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CBD6280-1D32-1455-A746-70BD3ED9B7CD}"/>
              </a:ext>
            </a:extLst>
          </p:cNvPr>
          <p:cNvSpPr/>
          <p:nvPr/>
        </p:nvSpPr>
        <p:spPr>
          <a:xfrm>
            <a:off x="4809394" y="5040770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26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6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6CA55A-E20C-6CB6-9A14-0C58579D73A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G</a:t>
            </a:r>
            <a:r>
              <a:rPr lang="en-US" altLang="zh-TW" kern="1200" dirty="0">
                <a:latin typeface="華康宗楷體W7" panose="03000709000000000000" pitchFamily="65" charset="-120"/>
                <a:ea typeface="華康宗楷體W7" panose="03000709000000000000" pitchFamily="65" charset="-120"/>
                <a:cs typeface="+mj-cs"/>
              </a:rPr>
              <a:t>it</a:t>
            </a:r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668FD71-EAAF-4A4F-31AA-2DE761E2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4182817" y="1739153"/>
            <a:ext cx="7218800" cy="456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06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新增協作者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8ED3D9-5F96-A6D7-EC93-A920D582964F}"/>
              </a:ext>
            </a:extLst>
          </p:cNvPr>
          <p:cNvSpPr txBox="1"/>
          <p:nvPr/>
        </p:nvSpPr>
        <p:spPr>
          <a:xfrm>
            <a:off x="1016001" y="1985084"/>
            <a:ext cx="2850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Invitation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</a:rPr>
              <a:t>collaborators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510AAA8D-F0F7-BA2B-3DD1-3AAEB9A9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43143" r="16810" b="23524"/>
          <a:stretch/>
        </p:blipFill>
        <p:spPr>
          <a:xfrm>
            <a:off x="854596" y="3635835"/>
            <a:ext cx="540802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793B474-F969-57B8-1B08-F0E4E16DB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2766" r="26370" b="47127"/>
          <a:stretch/>
        </p:blipFill>
        <p:spPr>
          <a:xfrm>
            <a:off x="6617267" y="1364290"/>
            <a:ext cx="5092794" cy="206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99C45FA-044C-E20C-1A60-2626694D3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5143" r="26522" b="56381"/>
          <a:stretch/>
        </p:blipFill>
        <p:spPr>
          <a:xfrm>
            <a:off x="6617266" y="3813512"/>
            <a:ext cx="5129053" cy="19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2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Main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分支保護</a:t>
            </a:r>
          </a:p>
        </p:txBody>
      </p:sp>
      <p:pic>
        <p:nvPicPr>
          <p:cNvPr id="3" name="圖片 2" descr="一張含有 文字, 螢幕擷取畫面, 軟體, 多媒體軟體 的圖片">
            <a:extLst>
              <a:ext uri="{FF2B5EF4-FFF2-40B4-BE49-F238E27FC236}">
                <a16:creationId xmlns:a16="http://schemas.microsoft.com/office/drawing/2014/main" id="{1D546A9A-6BB6-D614-E832-F473AD193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1" r="32615" b="36111"/>
          <a:stretch/>
        </p:blipFill>
        <p:spPr>
          <a:xfrm>
            <a:off x="343099" y="2828925"/>
            <a:ext cx="112045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華康宗楷體W7" panose="03000709000000000000" pitchFamily="65" charset="-120"/>
                <a:ea typeface="華康宗楷體W7" panose="03000709000000000000" pitchFamily="65" charset="-120"/>
              </a:defRPr>
            </a:lvl1pPr>
          </a:lstStyle>
          <a:p>
            <a:r>
              <a:rPr lang="zh-TW" altLang="en-US" dirty="0"/>
              <a:t>版本控制</a:t>
            </a:r>
            <a:r>
              <a:rPr lang="en-US" altLang="zh-TW" dirty="0"/>
              <a:t>_</a:t>
            </a:r>
            <a:r>
              <a:rPr lang="zh-TW" altLang="en-US" dirty="0"/>
              <a:t>重置</a:t>
            </a:r>
            <a:r>
              <a:rPr lang="en-US" altLang="zh-TW" dirty="0"/>
              <a:t>reset</a:t>
            </a:r>
            <a:r>
              <a:rPr lang="zh-TW" altLang="en-US" dirty="0"/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3D5F5F-7964-24EA-2B94-949BD150D01E}"/>
              </a:ext>
            </a:extLst>
          </p:cNvPr>
          <p:cNvSpPr txBox="1"/>
          <p:nvPr/>
        </p:nvSpPr>
        <p:spPr>
          <a:xfrm>
            <a:off x="1023668" y="2081349"/>
            <a:ext cx="8116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reset 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可以用於取消</a:t>
            </a:r>
            <a:r>
              <a:rPr lang="zh-TW" altLang="en-US" sz="3200" dirty="0">
                <a:solidFill>
                  <a:srgbClr val="00B0F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暫存檔案</a:t>
            </a:r>
            <a:r>
              <a:rPr lang="zh-TW" altLang="en-US" sz="32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回退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、或者修改 </a:t>
            </a:r>
            <a:r>
              <a:rPr lang="en-US" altLang="zh-TW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3200" dirty="0">
                <a:solidFill>
                  <a:srgbClr val="FF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的內容</a:t>
            </a:r>
          </a:p>
        </p:txBody>
      </p:sp>
      <p:pic>
        <p:nvPicPr>
          <p:cNvPr id="6" name="圖片 5" descr="一張含有 文字, 螢幕擷取畫面, 軟體, 電腦圖示 的圖片">
            <a:extLst>
              <a:ext uri="{FF2B5EF4-FFF2-40B4-BE49-F238E27FC236}">
                <a16:creationId xmlns:a16="http://schemas.microsoft.com/office/drawing/2014/main" id="{D26D478E-C318-FD33-3886-E56242B0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29070" r="16262" b="32159"/>
          <a:stretch/>
        </p:blipFill>
        <p:spPr>
          <a:xfrm>
            <a:off x="965924" y="3360574"/>
            <a:ext cx="6573211" cy="317563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EC95CAD-5AC7-FF38-CCB7-23A8B06F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/>
          <a:stretch/>
        </p:blipFill>
        <p:spPr>
          <a:xfrm>
            <a:off x="7552665" y="2722380"/>
            <a:ext cx="4364870" cy="32927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941AC1-8014-B795-757C-885DC2360A0D}"/>
              </a:ext>
            </a:extLst>
          </p:cNvPr>
          <p:cNvSpPr/>
          <p:nvPr/>
        </p:nvSpPr>
        <p:spPr>
          <a:xfrm>
            <a:off x="7976343" y="3360574"/>
            <a:ext cx="2803623" cy="135635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9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–soft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soft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 descr="一張含有 文字, 螢幕擷取畫面, 多媒體軟體, 軟體 的圖片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1" y="2647927"/>
            <a:ext cx="6661150" cy="37468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這個模式下的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reset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，工作目錄跟暫存區的檔案都不會被丟掉，所以看起來就只有 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HEAD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的移動而已。也因此，</a:t>
            </a:r>
            <a:r>
              <a:rPr lang="en-US" altLang="zh-TW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Commit </a:t>
            </a: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拆出來的檔案會直接放在暫存區。</a:t>
            </a:r>
          </a:p>
        </p:txBody>
      </p:sp>
    </p:spTree>
    <p:extLst>
      <p:ext uri="{BB962C8B-B14F-4D97-AF65-F5344CB8AC3E}">
        <p14:creationId xmlns:p14="http://schemas.microsoft.com/office/powerpoint/2010/main" val="276866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b="0" i="0" dirty="0">
                <a:solidFill>
                  <a:srgbClr val="233452"/>
                </a:solidFill>
                <a:effectLst/>
                <a:latin typeface="-apple-system"/>
              </a:rPr>
              <a:t>git reset –hard 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模式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1029192" y="2019765"/>
            <a:ext cx="911287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b="0" i="0" dirty="0">
                <a:solidFill>
                  <a:srgbClr val="D8D8D8"/>
                </a:solidFill>
                <a:effectLst/>
                <a:latin typeface="Monaco"/>
              </a:rPr>
              <a:t>$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git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reset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--</a:t>
            </a:r>
            <a:r>
              <a:rPr lang="en-US" altLang="zh-TW" b="0" i="0" dirty="0">
                <a:solidFill>
                  <a:srgbClr val="FF8000"/>
                </a:solidFill>
                <a:effectLst/>
                <a:latin typeface="Monaco"/>
              </a:rPr>
              <a:t>hard </a:t>
            </a:r>
            <a:r>
              <a:rPr lang="en-US" altLang="zh-TW" b="0" i="0" dirty="0">
                <a:solidFill>
                  <a:srgbClr val="BDB76B"/>
                </a:solidFill>
                <a:effectLst/>
                <a:latin typeface="Monaco"/>
              </a:rPr>
              <a:t>HEAD</a:t>
            </a:r>
            <a:r>
              <a:rPr lang="en-US" altLang="zh-TW" b="0" i="0" dirty="0">
                <a:solidFill>
                  <a:srgbClr val="DADADA"/>
                </a:solidFill>
                <a:effectLst/>
                <a:latin typeface="Monaco"/>
              </a:rPr>
              <a:t>~</a:t>
            </a:r>
            <a:r>
              <a:rPr lang="en-US" altLang="zh-TW" b="0" i="0" dirty="0">
                <a:solidFill>
                  <a:srgbClr val="E7A37A"/>
                </a:solidFill>
                <a:effectLst/>
                <a:latin typeface="Monaco"/>
              </a:rPr>
              <a:t>1</a:t>
            </a:r>
            <a:r>
              <a:rPr lang="en-US" altLang="zh-TW" b="0" i="0" dirty="0">
                <a:solidFill>
                  <a:srgbClr val="006FE0"/>
                </a:solidFill>
                <a:effectLst/>
                <a:latin typeface="Monaco"/>
              </a:rPr>
              <a:t>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# 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數字表示移動到 </a:t>
            </a:r>
            <a:r>
              <a:rPr lang="en-US" altLang="zh-TW" b="0" i="0" dirty="0">
                <a:solidFill>
                  <a:srgbClr val="9B9B8B"/>
                </a:solidFill>
                <a:effectLst/>
                <a:latin typeface="Monaco"/>
              </a:rPr>
              <a:t>HEAD</a:t>
            </a:r>
            <a:r>
              <a:rPr lang="zh-TW" altLang="en-US" b="0" i="0" dirty="0">
                <a:solidFill>
                  <a:srgbClr val="9B9B8B"/>
                </a:solidFill>
                <a:effectLst/>
                <a:latin typeface="Monaco"/>
              </a:rPr>
              <a:t>後面第幾個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55488-667D-E21C-89E7-231CAF71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571" y="2647927"/>
            <a:ext cx="6661150" cy="37468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AF7461-A59D-C85F-022E-7FB5EE626D23}"/>
              </a:ext>
            </a:extLst>
          </p:cNvPr>
          <p:cNvSpPr txBox="1"/>
          <p:nvPr/>
        </p:nvSpPr>
        <p:spPr>
          <a:xfrm>
            <a:off x="7835154" y="2929777"/>
            <a:ext cx="4219388" cy="159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233452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在這個模式下，不管是工作目錄以及暫存區的檔案都會丟掉。</a:t>
            </a:r>
            <a:endParaRPr lang="en-US" altLang="zh-TW" sz="2000" dirty="0">
              <a:solidFill>
                <a:srgbClr val="233452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C00000"/>
                </a:solidFill>
                <a:latin typeface="-apple-system"/>
              </a:rPr>
              <a:t>git clean -</a:t>
            </a:r>
            <a:r>
              <a:rPr lang="en-US" altLang="zh-TW" sz="2800" dirty="0" err="1">
                <a:solidFill>
                  <a:srgbClr val="C00000"/>
                </a:solidFill>
                <a:latin typeface="-apple-system"/>
              </a:rPr>
              <a:t>fd</a:t>
            </a:r>
            <a:endParaRPr lang="zh-TW" altLang="en-US" sz="2800" dirty="0">
              <a:solidFill>
                <a:srgbClr val="C00000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372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15A510-E5DE-E26A-B702-8DE972C16721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檔案名稱中文亂碼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FDA73D-A569-4EE7-7D4E-7211FCA47ED9}"/>
              </a:ext>
            </a:extLst>
          </p:cNvPr>
          <p:cNvSpPr txBox="1"/>
          <p:nvPr/>
        </p:nvSpPr>
        <p:spPr>
          <a:xfrm>
            <a:off x="1015999" y="1985084"/>
            <a:ext cx="8340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 </a:t>
            </a:r>
            <a:r>
              <a:rPr lang="en-US" altLang="zh-TW" sz="3600" b="1" dirty="0">
                <a:highlight>
                  <a:srgbClr val="FFFF00"/>
                </a:highlight>
              </a:rPr>
              <a:t>git config --global core.quotepath</a:t>
            </a:r>
            <a:r>
              <a:rPr lang="en-US" altLang="zh-TW" sz="3600" b="1" dirty="0"/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off</a:t>
            </a:r>
          </a:p>
          <a:p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告訴 </a:t>
            </a:r>
            <a:r>
              <a:rPr lang="en-US" altLang="zh-TW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 </a:t>
            </a:r>
            <a:r>
              <a:rPr lang="zh-TW" altLang="en-US" sz="2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在顯示資料名稱時使用原始的非轉義字元。</a:t>
            </a:r>
            <a:endParaRPr lang="en-US" altLang="zh-TW" sz="2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  <a:p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2B1E2-7353-EF7E-599B-2EAA2CC1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A28996-B539-7DFB-850C-6EC6F29A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73BF788-B2FE-CF9A-83B3-A47C7D4F4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04CBA-0855-D9E5-A112-00E3A8B2E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BB9B1-1812-2D2C-52D6-FFF95C871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F0F677-C25E-29BC-3C65-DAB0EA5D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ABF02D7-03F0-4FFC-28C1-8B2CA89A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3DCF6C0-9EF9-51B0-AB2A-A2FA87B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89D775-B457-4A4F-B111-6221DCADC4EE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Eclipse</a:t>
            </a:r>
            <a:r>
              <a:rPr lang="zh-TW" altLang="en-US" sz="480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中使用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11" name="圖片 10" descr="一張含有 文字, 螢幕擷取畫面, 軟體, 字型 的圖片">
            <a:extLst>
              <a:ext uri="{FF2B5EF4-FFF2-40B4-BE49-F238E27FC236}">
                <a16:creationId xmlns:a16="http://schemas.microsoft.com/office/drawing/2014/main" id="{EC167B24-6E03-20F5-E257-BD073389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0" y="1941593"/>
            <a:ext cx="10473392" cy="3927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EB481EE9-43DA-53C8-6C88-BECDCD91CD88}"/>
                  </a:ext>
                </a:extLst>
              </p14:cNvPr>
              <p14:cNvContentPartPr/>
              <p14:nvPr/>
            </p14:nvContentPartPr>
            <p14:xfrm>
              <a:off x="1141390" y="3796610"/>
              <a:ext cx="1152000" cy="44676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EB481EE9-43DA-53C8-6C88-BECDCD91CD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270" y="3790490"/>
                <a:ext cx="1164240" cy="4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群組 24">
            <a:extLst>
              <a:ext uri="{FF2B5EF4-FFF2-40B4-BE49-F238E27FC236}">
                <a16:creationId xmlns:a16="http://schemas.microsoft.com/office/drawing/2014/main" id="{AC4CE8B3-5CBC-FD1F-60B0-82784F1B5DD5}"/>
              </a:ext>
            </a:extLst>
          </p:cNvPr>
          <p:cNvGrpSpPr/>
          <p:nvPr/>
        </p:nvGrpSpPr>
        <p:grpSpPr>
          <a:xfrm>
            <a:off x="2177830" y="4358930"/>
            <a:ext cx="300240" cy="327240"/>
            <a:chOff x="2177830" y="4358930"/>
            <a:chExt cx="30024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B81B9241-4FF6-111C-002C-CFB6FF101DD0}"/>
                    </a:ext>
                  </a:extLst>
                </p14:cNvPr>
                <p14:cNvContentPartPr/>
                <p14:nvPr/>
              </p14:nvContentPartPr>
              <p14:xfrm>
                <a:off x="2177830" y="4358930"/>
                <a:ext cx="173160" cy="3020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B81B9241-4FF6-111C-002C-CFB6FF101D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1710" y="4352810"/>
                  <a:ext cx="185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1EC02E31-4548-96A9-3F86-CDEC1663A144}"/>
                    </a:ext>
                  </a:extLst>
                </p14:cNvPr>
                <p14:cNvContentPartPr/>
                <p14:nvPr/>
              </p14:nvContentPartPr>
              <p14:xfrm>
                <a:off x="2190430" y="4679330"/>
                <a:ext cx="287640" cy="68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1EC02E31-4548-96A9-3F86-CDEC1663A1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4310" y="4673210"/>
                  <a:ext cx="2998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筆跡 32">
                <a:extLst>
                  <a:ext uri="{FF2B5EF4-FFF2-40B4-BE49-F238E27FC236}">
                    <a16:creationId xmlns:a16="http://schemas.microsoft.com/office/drawing/2014/main" id="{422E20F9-6A3A-2844-B9F5-A3B730A22841}"/>
                  </a:ext>
                </a:extLst>
              </p14:cNvPr>
              <p14:cNvContentPartPr/>
              <p14:nvPr/>
            </p14:nvContentPartPr>
            <p14:xfrm>
              <a:off x="9491950" y="2596730"/>
              <a:ext cx="1761120" cy="559800"/>
            </p14:xfrm>
          </p:contentPart>
        </mc:Choice>
        <mc:Fallback>
          <p:pic>
            <p:nvPicPr>
              <p:cNvPr id="33" name="筆跡 32">
                <a:extLst>
                  <a:ext uri="{FF2B5EF4-FFF2-40B4-BE49-F238E27FC236}">
                    <a16:creationId xmlns:a16="http://schemas.microsoft.com/office/drawing/2014/main" id="{422E20F9-6A3A-2844-B9F5-A3B730A228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85830" y="2590610"/>
                <a:ext cx="17733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CFE862A4-E515-7A6E-4BFC-899D055F07D7}"/>
                  </a:ext>
                </a:extLst>
              </p14:cNvPr>
              <p14:cNvContentPartPr/>
              <p14:nvPr/>
            </p14:nvContentPartPr>
            <p14:xfrm>
              <a:off x="9774550" y="3199370"/>
              <a:ext cx="295560" cy="351360"/>
            </p14:xfrm>
          </p:contentPart>
        </mc:Choice>
        <mc:Fallback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CFE862A4-E515-7A6E-4BFC-899D055F07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68430" y="3193250"/>
                <a:ext cx="30780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30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A4BF7-6FB0-95B0-3DF7-FD0B21FC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6CC68C-BAD2-7FFA-5E88-ED8F384E9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89993B-18B9-5B10-BADC-78F87EDC5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FB6EA-88B2-A292-FEF4-5AF3146E0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1E04C-BC44-6819-B973-A160A2565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379741-595E-82E2-1CC9-8459DA6A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4197E70-4AFF-39B9-FB56-5E601CB86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B29A750-A797-60C9-5B77-A3F8C37AF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8D1277-9E7A-57AB-6261-A2201DC27F50}"/>
              </a:ext>
            </a:extLst>
          </p:cNvPr>
          <p:cNvSpPr txBox="1"/>
          <p:nvPr/>
        </p:nvSpPr>
        <p:spPr>
          <a:xfrm>
            <a:off x="854596" y="740418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Eclipse</a:t>
            </a:r>
            <a:r>
              <a:rPr lang="zh-TW" altLang="en-US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中使用</a:t>
            </a:r>
            <a:r>
              <a:rPr lang="en-US" altLang="zh-TW" sz="4800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endParaRPr lang="zh-TW" altLang="en-US" sz="4800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行, 軟體 的圖片&#10;&#10;自動產生的描述">
            <a:extLst>
              <a:ext uri="{FF2B5EF4-FFF2-40B4-BE49-F238E27FC236}">
                <a16:creationId xmlns:a16="http://schemas.microsoft.com/office/drawing/2014/main" id="{7F277E75-9038-A067-4BF6-17E2077E3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917" y="3075653"/>
            <a:ext cx="7484710" cy="227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19A8C3E-2370-6DEE-805E-BC692C84E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3" y="3067611"/>
            <a:ext cx="3902781" cy="2529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21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10D35-7764-81A5-F791-AD9700FE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054F0C-10CF-59E3-B44F-06E97963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778643D-AFCE-5827-2EC9-7917942C8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854F4-AD5F-F577-6C0B-AF7021FC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ED825-B4F2-80AE-FA94-03E5DD0E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0EA6F3-778F-88DE-694A-C241BAF46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4FA722A-E181-AF0C-104C-7D3BDEBA4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7BA646A-6B33-D746-6DAF-C3357FCD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DBCB4C-34EE-25F7-2A27-8C6AEDA3A3C1}"/>
              </a:ext>
            </a:extLst>
          </p:cNvPr>
          <p:cNvSpPr txBox="1"/>
          <p:nvPr/>
        </p:nvSpPr>
        <p:spPr>
          <a:xfrm>
            <a:off x="1206499" y="1079813"/>
            <a:ext cx="977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r>
              <a:rPr lang="en-US" altLang="zh-TW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zh-TW" altLang="en-US" sz="4000" dirty="0">
                <a:solidFill>
                  <a:srgbClr val="C00000"/>
                </a:solidFill>
                <a:latin typeface="華康宗楷體W7" panose="03000709000000000000" pitchFamily="65" charset="-120"/>
                <a:ea typeface="華康宗楷體W7" panose="030007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語法小遊戲</a:t>
            </a:r>
            <a:endParaRPr lang="en-US" altLang="zh-TW" sz="2800" dirty="0">
              <a:solidFill>
                <a:srgbClr val="C00000"/>
              </a:solidFill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pic>
        <p:nvPicPr>
          <p:cNvPr id="5" name="圖片 4" descr="一張含有 文字, 螢幕擷取畫面, 軟體, 多媒體軟體 的圖片">
            <a:extLst>
              <a:ext uri="{FF2B5EF4-FFF2-40B4-BE49-F238E27FC236}">
                <a16:creationId xmlns:a16="http://schemas.microsoft.com/office/drawing/2014/main" id="{8750A261-3951-A1E5-5023-33F90D12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2134886"/>
            <a:ext cx="8721349" cy="41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77006C9-8AEC-8967-B315-C39D57499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 r="1330"/>
          <a:stretch/>
        </p:blipFill>
        <p:spPr>
          <a:xfrm>
            <a:off x="494791" y="1447499"/>
            <a:ext cx="10279530" cy="512201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創建遠端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(git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hub)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儲存庫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7248338" y="1933581"/>
            <a:ext cx="186577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8513744" y="1474861"/>
            <a:ext cx="579718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7282" y="701125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189" y="1192508"/>
            <a:ext cx="720000" cy="720000"/>
          </a:xfrm>
          <a:prstGeom prst="rect">
            <a:avLst/>
          </a:prstGeom>
        </p:spPr>
      </p:pic>
      <p:pic>
        <p:nvPicPr>
          <p:cNvPr id="21" name="圖形 20" descr="徽章 3 外框">
            <a:extLst>
              <a:ext uri="{FF2B5EF4-FFF2-40B4-BE49-F238E27FC236}">
                <a16:creationId xmlns:a16="http://schemas.microsoft.com/office/drawing/2014/main" id="{DE0ED63C-1BDF-6F27-96D7-1A507AE30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4957" y="3971681"/>
            <a:ext cx="720000" cy="7200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4EFA5A8-11D0-7E93-568E-D4C75961FD7B}"/>
              </a:ext>
            </a:extLst>
          </p:cNvPr>
          <p:cNvSpPr/>
          <p:nvPr/>
        </p:nvSpPr>
        <p:spPr>
          <a:xfrm>
            <a:off x="3705583" y="4109292"/>
            <a:ext cx="890324" cy="44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21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9117" y="487854"/>
            <a:ext cx="8116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複製遠端儲存庫位址</a:t>
            </a:r>
          </a:p>
        </p:txBody>
      </p:sp>
      <p:pic>
        <p:nvPicPr>
          <p:cNvPr id="6" name="圖片 5" descr="一張含有 文字, 螢幕擷取畫面, 軟體, 多媒體軟體 的圖片">
            <a:extLst>
              <a:ext uri="{FF2B5EF4-FFF2-40B4-BE49-F238E27FC236}">
                <a16:creationId xmlns:a16="http://schemas.microsoft.com/office/drawing/2014/main" id="{FC378DF4-A230-3343-90BC-A067086FE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8"/>
          <a:stretch/>
        </p:blipFill>
        <p:spPr>
          <a:xfrm>
            <a:off x="492511" y="1460360"/>
            <a:ext cx="10207877" cy="5026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CE5406-D5D3-3741-B112-7F8F3AE3A2CA}"/>
              </a:ext>
            </a:extLst>
          </p:cNvPr>
          <p:cNvSpPr/>
          <p:nvPr/>
        </p:nvSpPr>
        <p:spPr>
          <a:xfrm>
            <a:off x="6746315" y="4790334"/>
            <a:ext cx="509121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C5F578-01AE-3BD5-92E5-70B0835A693F}"/>
              </a:ext>
            </a:extLst>
          </p:cNvPr>
          <p:cNvSpPr/>
          <p:nvPr/>
        </p:nvSpPr>
        <p:spPr>
          <a:xfrm>
            <a:off x="6351015" y="3136083"/>
            <a:ext cx="1009859" cy="404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11" name="圖形 10" descr="徽章 1 外框">
            <a:extLst>
              <a:ext uri="{FF2B5EF4-FFF2-40B4-BE49-F238E27FC236}">
                <a16:creationId xmlns:a16="http://schemas.microsoft.com/office/drawing/2014/main" id="{814FE46C-69DE-81FE-A92E-CE2DFE21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218" y="2426992"/>
            <a:ext cx="720000" cy="720000"/>
          </a:xfrm>
          <a:prstGeom prst="rect">
            <a:avLst/>
          </a:prstGeom>
        </p:spPr>
      </p:pic>
      <p:pic>
        <p:nvPicPr>
          <p:cNvPr id="15" name="圖形 14" descr="識別證 外框">
            <a:extLst>
              <a:ext uri="{FF2B5EF4-FFF2-40B4-BE49-F238E27FC236}">
                <a16:creationId xmlns:a16="http://schemas.microsoft.com/office/drawing/2014/main" id="{360D4D08-2A38-BAF6-5293-18940570C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0875" y="52166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FDC475-2702-1198-8117-CB9C63650634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下載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，並設置使用者</a:t>
            </a:r>
          </a:p>
        </p:txBody>
      </p:sp>
      <p:pic>
        <p:nvPicPr>
          <p:cNvPr id="3" name="圖片 2" descr="一張含有 文字, 電子產品, 電腦, 螢幕擷取畫面 的圖片&#10;&#10;自動產生的描述">
            <a:extLst>
              <a:ext uri="{FF2B5EF4-FFF2-40B4-BE49-F238E27FC236}">
                <a16:creationId xmlns:a16="http://schemas.microsoft.com/office/drawing/2014/main" id="{8FACB44E-EF1A-291B-9CDB-733DAE67E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3" y="2138366"/>
            <a:ext cx="6246268" cy="3797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A9B176-84AF-3993-26A8-441B4186F1CF}"/>
              </a:ext>
            </a:extLst>
          </p:cNvPr>
          <p:cNvSpPr/>
          <p:nvPr/>
        </p:nvSpPr>
        <p:spPr>
          <a:xfrm>
            <a:off x="4731327" y="3643745"/>
            <a:ext cx="1558637" cy="318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0D1E40-A2A7-40D4-FE42-B93A4DDE477D}"/>
              </a:ext>
            </a:extLst>
          </p:cNvPr>
          <p:cNvSpPr/>
          <p:nvPr/>
        </p:nvSpPr>
        <p:spPr>
          <a:xfrm>
            <a:off x="3143250" y="3333751"/>
            <a:ext cx="806450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25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19466-7606-F4FF-7F7B-D7998F9B9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139B9-0634-CEDC-81FE-1742576B7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C47000-2183-FC85-3D0A-0D0C46063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959B1C-3978-DEB9-D3B6-68D7B7B3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E5F71-22EE-0C32-EC7D-7429ED816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AB7F5C-158B-A9BE-8227-3FB655361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EED3F62-F224-0849-90C7-494A9AA8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D9532C9-A16C-C7EA-57CA-EB3665B1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1C364C-CB04-13ED-7B61-6AC4EFB1413D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B96CE62-A21C-533B-AAD8-B7B142029EC8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CD1E0294-DFDC-96F4-CD15-1C21A3297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F61CD074-219C-FA62-8CD6-09E75E275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59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B0BC4-DC2E-D8C6-3500-3152309D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8ED77-02ED-D388-A3EF-654B0BDBE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CA8CF2-C590-6E31-2D31-14EC2AC9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9F636E-EF8C-A007-8B98-9838ADD69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89895-A2B6-BC59-B611-A515C717F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C3C941-F924-A8F6-3BFF-89828124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67491FE-6489-4B42-F124-862E71E1C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8FF1BBC-41AE-517F-0380-BDECCB0E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1A3414-9F16-6854-1FF9-5F9D9DD3B245}"/>
              </a:ext>
            </a:extLst>
          </p:cNvPr>
          <p:cNvSpPr txBox="1"/>
          <p:nvPr/>
        </p:nvSpPr>
        <p:spPr>
          <a:xfrm>
            <a:off x="757980" y="683346"/>
            <a:ext cx="1079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創建本地資料夾並轉為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git</a:t>
            </a:r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 </a:t>
            </a:r>
            <a:r>
              <a:rPr lang="en-US" altLang="zh-TW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repository</a:t>
            </a:r>
            <a:endParaRPr lang="zh-TW" altLang="en-US" dirty="0">
              <a:latin typeface="華康宗楷體W7" panose="03000709000000000000" pitchFamily="65" charset="-120"/>
              <a:ea typeface="華康宗楷體W7" panose="030007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C06DFA9-22D0-30C7-C539-E0C66182B715}"/>
              </a:ext>
            </a:extLst>
          </p:cNvPr>
          <p:cNvSpPr txBox="1"/>
          <p:nvPr/>
        </p:nvSpPr>
        <p:spPr>
          <a:xfrm>
            <a:off x="757980" y="1798364"/>
            <a:ext cx="656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 err="1"/>
              <a:t>init</a:t>
            </a:r>
            <a:endParaRPr lang="zh-TW" altLang="en-US" dirty="0"/>
          </a:p>
        </p:txBody>
      </p:sp>
      <p:pic>
        <p:nvPicPr>
          <p:cNvPr id="5" name="圖片 4" descr="一張含有 文字, 電子產品, 螢幕擷取畫面, 陳列 的圖片">
            <a:extLst>
              <a:ext uri="{FF2B5EF4-FFF2-40B4-BE49-F238E27FC236}">
                <a16:creationId xmlns:a16="http://schemas.microsoft.com/office/drawing/2014/main" id="{DFC4C7EB-7FB4-78CB-4924-0C60B3EE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424347"/>
            <a:ext cx="5535443" cy="327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 descr="一張含有 文字, 螢幕擷取畫面, 軟體, 電腦圖示 的圖片">
            <a:extLst>
              <a:ext uri="{FF2B5EF4-FFF2-40B4-BE49-F238E27FC236}">
                <a16:creationId xmlns:a16="http://schemas.microsoft.com/office/drawing/2014/main" id="{82D3EB54-DB0C-4BED-963E-69951B0B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48" y="2582512"/>
            <a:ext cx="5618613" cy="312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31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8E7948-7739-FFBB-08DC-EED4613BC82F}"/>
              </a:ext>
            </a:extLst>
          </p:cNvPr>
          <p:cNvSpPr txBox="1"/>
          <p:nvPr/>
        </p:nvSpPr>
        <p:spPr>
          <a:xfrm>
            <a:off x="976020" y="833901"/>
            <a:ext cx="5388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latin typeface="+mj-lt"/>
              </a:defRPr>
            </a:lvl1pPr>
          </a:lstStyle>
          <a:p>
            <a:r>
              <a:rPr lang="zh-TW" altLang="en-US" dirty="0">
                <a:latin typeface="華康宗楷體W7" panose="03000709000000000000" pitchFamily="65" charset="-120"/>
                <a:ea typeface="華康宗楷體W7" panose="03000709000000000000" pitchFamily="65" charset="-120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B3C44DA-42A0-DB3C-CF79-A5D05846E167}"/>
              </a:ext>
            </a:extLst>
          </p:cNvPr>
          <p:cNvGrpSpPr/>
          <p:nvPr/>
        </p:nvGrpSpPr>
        <p:grpSpPr>
          <a:xfrm>
            <a:off x="1483156" y="1818479"/>
            <a:ext cx="8126016" cy="4657495"/>
            <a:chOff x="1483156" y="1818479"/>
            <a:chExt cx="8126016" cy="4657495"/>
          </a:xfrm>
        </p:grpSpPr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6A544D39-38A4-57B8-CAEA-8550EF37E011}"/>
                </a:ext>
              </a:extLst>
            </p:cNvPr>
            <p:cNvSpPr/>
            <p:nvPr/>
          </p:nvSpPr>
          <p:spPr>
            <a:xfrm rot="21600000">
              <a:off x="1483156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44546A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創建儲存庫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初始化</a:t>
              </a:r>
            </a:p>
          </p:txBody>
        </p:sp>
        <p:sp>
          <p:nvSpPr>
            <p:cNvPr id="5" name="手繪多邊形: 圖案 4">
              <a:extLst>
                <a:ext uri="{FF2B5EF4-FFF2-40B4-BE49-F238E27FC236}">
                  <a16:creationId xmlns:a16="http://schemas.microsoft.com/office/drawing/2014/main" id="{5F89E8BE-634A-5163-0BDE-0D760E4BC7BF}"/>
                </a:ext>
              </a:extLst>
            </p:cNvPr>
            <p:cNvSpPr/>
            <p:nvPr/>
          </p:nvSpPr>
          <p:spPr>
            <a:xfrm rot="21600000">
              <a:off x="4256320" y="1818479"/>
              <a:ext cx="2579688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1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合併儲存庫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設置遠端庫</a:t>
              </a:r>
              <a:endParaRPr lang="en-US" altLang="zh-TW" sz="2400" kern="1200" dirty="0">
                <a:latin typeface="華康宗楷體W7" panose="03000709000000000000" pitchFamily="65" charset="-120"/>
                <a:ea typeface="華康宗楷體W7" panose="03000709000000000000" pitchFamily="65" charset="-12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強制合併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複製合併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分支合併</a:t>
              </a:r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B300B62D-0FB1-8680-F498-4E88F6ACEB79}"/>
                </a:ext>
              </a:extLst>
            </p:cNvPr>
            <p:cNvSpPr/>
            <p:nvPr/>
          </p:nvSpPr>
          <p:spPr>
            <a:xfrm rot="21600000">
              <a:off x="7029485" y="1818479"/>
              <a:ext cx="2579687" cy="4657495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0" tIns="931499" rIns="203200" bIns="931499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32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檔案傳輸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本地到遠端</a:t>
              </a: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TW" altLang="en-US" sz="2400" kern="1200" dirty="0">
                  <a:latin typeface="華康宗楷體W7" panose="03000709000000000000" pitchFamily="65" charset="-120"/>
                  <a:ea typeface="華康宗楷體W7" panose="03000709000000000000" pitchFamily="65" charset="-120"/>
                </a:rPr>
                <a:t>遠端到本地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5945</TotalTime>
  <Words>562</Words>
  <Application>Microsoft Office PowerPoint</Application>
  <PresentationFormat>寬螢幕</PresentationFormat>
  <Paragraphs>94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-apple-system</vt:lpstr>
      <vt:lpstr>Monaco</vt:lpstr>
      <vt:lpstr>華康宗楷體W7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Lyndon Yeh</dc:creator>
  <cp:lastModifiedBy>Lyndon Yeh</cp:lastModifiedBy>
  <cp:revision>23</cp:revision>
  <dcterms:created xsi:type="dcterms:W3CDTF">2023-11-04T01:16:35Z</dcterms:created>
  <dcterms:modified xsi:type="dcterms:W3CDTF">2024-11-04T18:07:48Z</dcterms:modified>
</cp:coreProperties>
</file>